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8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Noto Serif Bold" panose="020B0604020202020204" charset="0"/>
      <p:regular r:id="rId18"/>
    </p:embeddedFont>
    <p:embeddedFont>
      <p:font typeface="Proxima Nova" panose="020B0604020202020204" charset="0"/>
      <p:regular r:id="rId19"/>
    </p:embeddedFont>
    <p:embeddedFont>
      <p:font typeface="Proxima Nova Bold" panose="020B0604020202020204" charset="0"/>
      <p:regular r:id="rId20"/>
    </p:embeddedFont>
    <p:embeddedFont>
      <p:font typeface="Proxima Nova Light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48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5727" y="3086100"/>
            <a:ext cx="6716546" cy="4114800"/>
            <a:chOff x="0" y="0"/>
            <a:chExt cx="1768967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8967" cy="1083733"/>
            </a:xfrm>
            <a:custGeom>
              <a:avLst/>
              <a:gdLst/>
              <a:ahLst/>
              <a:cxnLst/>
              <a:rect l="l" t="t" r="r" b="b"/>
              <a:pathLst>
                <a:path w="1768967" h="1083733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43415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02273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70927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6387" y="390431"/>
            <a:ext cx="1276539" cy="1276539"/>
          </a:xfrm>
          <a:custGeom>
            <a:avLst/>
            <a:gdLst/>
            <a:ahLst/>
            <a:cxnLst/>
            <a:rect l="l" t="t" r="r" b="b"/>
            <a:pathLst>
              <a:path w="1276539" h="1276539">
                <a:moveTo>
                  <a:pt x="0" y="0"/>
                </a:moveTo>
                <a:lnTo>
                  <a:pt x="1276539" y="0"/>
                </a:lnTo>
                <a:lnTo>
                  <a:pt x="1276539" y="1276538"/>
                </a:lnTo>
                <a:lnTo>
                  <a:pt x="0" y="127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21511" y="3352038"/>
            <a:ext cx="9238162" cy="34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8"/>
              </a:lnSpc>
            </a:pPr>
            <a:r>
              <a:rPr lang="en-US" sz="9763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EDA</a:t>
            </a:r>
          </a:p>
          <a:p>
            <a:pPr marL="0" lvl="0" indent="0" algn="ctr">
              <a:lnSpc>
                <a:spcPts val="13668"/>
              </a:lnSpc>
              <a:spcBef>
                <a:spcPct val="0"/>
              </a:spcBef>
            </a:pPr>
            <a:r>
              <a:rPr lang="en-US" sz="9763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Hotel booking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1961245-80B6-44EF-B855-E7AF48548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88142CB-06AE-2F6F-8185-86F60C6C7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949" y="2314690"/>
            <a:ext cx="9920458" cy="7863461"/>
          </a:xfrm>
          <a:custGeom>
            <a:avLst/>
            <a:gdLst/>
            <a:ahLst/>
            <a:cxnLst/>
            <a:rect l="l" t="t" r="r" b="b"/>
            <a:pathLst>
              <a:path w="9920458" h="7863461">
                <a:moveTo>
                  <a:pt x="0" y="0"/>
                </a:moveTo>
                <a:lnTo>
                  <a:pt x="9920458" y="0"/>
                </a:lnTo>
                <a:lnTo>
                  <a:pt x="9920458" y="7863461"/>
                </a:lnTo>
                <a:lnTo>
                  <a:pt x="0" y="786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38474" y="257290"/>
            <a:ext cx="2387278" cy="2057400"/>
          </a:xfrm>
          <a:custGeom>
            <a:avLst/>
            <a:gdLst/>
            <a:ahLst/>
            <a:cxnLst/>
            <a:rect l="l" t="t" r="r" b="b"/>
            <a:pathLst>
              <a:path w="2387278" h="2057400">
                <a:moveTo>
                  <a:pt x="0" y="0"/>
                </a:moveTo>
                <a:lnTo>
                  <a:pt x="2387278" y="0"/>
                </a:lnTo>
                <a:lnTo>
                  <a:pt x="23872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34344" y="390640"/>
            <a:ext cx="12062213" cy="222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6000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5. Which hotel has most waiting list of guests</a:t>
            </a:r>
          </a:p>
          <a:p>
            <a:pPr algn="l">
              <a:lnSpc>
                <a:spcPts val="5586"/>
              </a:lnSpc>
            </a:pPr>
            <a:endParaRPr lang="en-US" sz="6000" b="1">
              <a:solidFill>
                <a:srgbClr val="FFFFFF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36593" y="2974338"/>
            <a:ext cx="7085607" cy="589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analysis reveals that city hotel has the highest total waiting days,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indicating city hotel has the longest guest waiting list. This can highlight operational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inefficiencies or high demand periods. Addressing this issue might help </a:t>
            </a:r>
          </a:p>
          <a:p>
            <a:pPr algn="l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guest satisfaction and booking management.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1800" y="2171700"/>
            <a:ext cx="11379527" cy="6941957"/>
          </a:xfrm>
          <a:custGeom>
            <a:avLst/>
            <a:gdLst/>
            <a:ahLst/>
            <a:cxnLst/>
            <a:rect l="l" t="t" r="r" b="b"/>
            <a:pathLst>
              <a:path w="12062213" h="7192094">
                <a:moveTo>
                  <a:pt x="0" y="0"/>
                </a:moveTo>
                <a:lnTo>
                  <a:pt x="12062213" y="0"/>
                </a:lnTo>
                <a:lnTo>
                  <a:pt x="12062213" y="7192094"/>
                </a:lnTo>
                <a:lnTo>
                  <a:pt x="0" y="71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9111" y="421101"/>
            <a:ext cx="12062213" cy="150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 dirty="0">
                <a:solidFill>
                  <a:schemeClr val="accent2">
                    <a:lumMod val="75000"/>
                  </a:schemeClr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6. Types of customers visiting the two types of hotels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243" y="2339633"/>
            <a:ext cx="6154974" cy="7126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endParaRPr lang="en-US" sz="3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Noto Serif Bold"/>
            </a:endParaRPr>
          </a:p>
          <a:p>
            <a:pPr algn="ctr">
              <a:lnSpc>
                <a:spcPts val="3025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Transient Customers : </a:t>
            </a:r>
          </a:p>
          <a:p>
            <a:pPr algn="l">
              <a:lnSpc>
                <a:spcPts val="2904"/>
              </a:lnSpc>
            </a:pP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Largest segment for both hotels. </a:t>
            </a:r>
          </a:p>
          <a:p>
            <a:pPr algn="l">
              <a:lnSpc>
                <a:spcPts val="2904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City Hotel:</a:t>
            </a: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 43,675 bookings; </a:t>
            </a:r>
          </a:p>
          <a:p>
            <a:pPr algn="l">
              <a:lnSpc>
                <a:spcPts val="2904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Resort Hotel:</a:t>
            </a: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 26,718 bookings.</a:t>
            </a:r>
          </a:p>
          <a:p>
            <a:pPr algn="ctr">
              <a:lnSpc>
                <a:spcPts val="2904"/>
              </a:lnSpc>
            </a:pPr>
            <a:endParaRPr lang="en-US" sz="32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Noto Serif"/>
            </a:endParaRPr>
          </a:p>
          <a:p>
            <a:pPr algn="ctr">
              <a:lnSpc>
                <a:spcPts val="3025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Transient-Party Segment:</a:t>
            </a:r>
          </a:p>
          <a:p>
            <a:pPr algn="l">
              <a:lnSpc>
                <a:spcPts val="2904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More bookings at City Hotel (6,910) than Resort Hotel (4,589).</a:t>
            </a:r>
          </a:p>
          <a:p>
            <a:pPr algn="ctr">
              <a:lnSpc>
                <a:spcPts val="2904"/>
              </a:lnSpc>
            </a:pPr>
            <a:endParaRPr lang="en-US" sz="32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Noto Serif"/>
            </a:endParaRPr>
          </a:p>
          <a:p>
            <a:pPr algn="ctr">
              <a:lnSpc>
                <a:spcPts val="3025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Contract Customers:</a:t>
            </a:r>
          </a:p>
          <a:p>
            <a:pPr algn="l">
              <a:lnSpc>
                <a:spcPts val="2904"/>
              </a:lnSpc>
            </a:pP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 Low for both; </a:t>
            </a:r>
          </a:p>
          <a:p>
            <a:pPr algn="l">
              <a:lnSpc>
                <a:spcPts val="2904"/>
              </a:lnSpc>
            </a:pP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Resort Hotel slightly higher (1,635 vs. 1,415).</a:t>
            </a:r>
          </a:p>
          <a:p>
            <a:pPr algn="ctr">
              <a:lnSpc>
                <a:spcPts val="3025"/>
              </a:lnSpc>
            </a:pPr>
            <a:r>
              <a:rPr lang="en-US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 Bold"/>
              </a:rPr>
              <a:t>Group Customers: </a:t>
            </a:r>
          </a:p>
          <a:p>
            <a:pPr algn="l">
              <a:lnSpc>
                <a:spcPts val="2904"/>
              </a:lnSpc>
            </a:pP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Smallest segment with similar numbers;</a:t>
            </a:r>
          </a:p>
          <a:p>
            <a:pPr algn="l">
              <a:lnSpc>
                <a:spcPts val="2904"/>
              </a:lnSpc>
            </a:pPr>
            <a:r>
              <a:rPr lang="en-US" sz="32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Noto Serif"/>
              </a:rPr>
              <a:t> City Hotel: 263, Resort Hotel: 261.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02116F-1D5D-2A9F-EC41-048345067C59}"/>
              </a:ext>
            </a:extLst>
          </p:cNvPr>
          <p:cNvSpPr txBox="1"/>
          <p:nvPr/>
        </p:nvSpPr>
        <p:spPr>
          <a:xfrm>
            <a:off x="914400" y="723900"/>
            <a:ext cx="12649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5400" b="0" i="1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7. Which is most preferred food type?</a:t>
            </a:r>
            <a:endParaRPr lang="en-GB" sz="5400" b="0" i="0" dirty="0">
              <a:solidFill>
                <a:schemeClr val="accent4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B400B9-4D5F-9C0C-56E4-CE135D8DC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24100"/>
            <a:ext cx="9982200" cy="706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DC462-A414-585A-831D-1B4DF0C87390}"/>
              </a:ext>
            </a:extLst>
          </p:cNvPr>
          <p:cNvSpPr txBox="1"/>
          <p:nvPr/>
        </p:nvSpPr>
        <p:spPr>
          <a:xfrm>
            <a:off x="10591800" y="2315308"/>
            <a:ext cx="7391400" cy="688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50"/>
              </a:spcAft>
            </a:pPr>
            <a:r>
              <a:rPr lang="en-GB" sz="24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BB (Bed &amp; Breakfast):</a:t>
            </a:r>
            <a:r>
              <a:rPr lang="en-GB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 Most popular meal plan, chosen by 66,506 customers, likely due to flexibility and affordability.</a:t>
            </a:r>
          </a:p>
          <a:p>
            <a:pPr algn="l">
              <a:spcAft>
                <a:spcPts val="450"/>
              </a:spcAft>
            </a:pPr>
            <a:endParaRPr lang="en-GB" sz="2400" b="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algn="l">
              <a:spcAft>
                <a:spcPts val="450"/>
              </a:spcAft>
            </a:pPr>
            <a:r>
              <a:rPr lang="en-GB" sz="24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SC (Self-Catering):</a:t>
            </a:r>
            <a:r>
              <a:rPr lang="en-GB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 Second most preferred (9,226 bookings), appealing to budget-conscious or independent travellers.</a:t>
            </a:r>
          </a:p>
          <a:p>
            <a:pPr algn="l">
              <a:spcAft>
                <a:spcPts val="450"/>
              </a:spcAft>
            </a:pPr>
            <a:endParaRPr lang="en-GB" sz="2400" b="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algn="l">
              <a:spcAft>
                <a:spcPts val="450"/>
              </a:spcAft>
            </a:pPr>
            <a:r>
              <a:rPr lang="en-GB" sz="24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HB (Half-Board):</a:t>
            </a:r>
            <a:r>
              <a:rPr lang="en-GB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 Moderate preference (8,889 bookings), suitable for customers seeking convenience without full commitment.</a:t>
            </a:r>
          </a:p>
          <a:p>
            <a:pPr algn="l">
              <a:spcAft>
                <a:spcPts val="450"/>
              </a:spcAft>
            </a:pPr>
            <a:endParaRPr lang="en-GB" sz="2400" b="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algn="l">
              <a:spcAft>
                <a:spcPts val="450"/>
              </a:spcAft>
            </a:pPr>
            <a:r>
              <a:rPr lang="en-GB" sz="24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Undefined:</a:t>
            </a:r>
            <a:r>
              <a:rPr lang="en-GB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 Minimal (487 bookings), possibly due to missing data or custom arrangements.</a:t>
            </a:r>
          </a:p>
          <a:p>
            <a:pPr algn="l">
              <a:spcAft>
                <a:spcPts val="450"/>
              </a:spcAft>
            </a:pPr>
            <a:endParaRPr lang="en-GB" sz="2400" b="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algn="l">
              <a:spcAft>
                <a:spcPts val="450"/>
              </a:spcAft>
            </a:pPr>
            <a:r>
              <a:rPr lang="en-GB" sz="24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FB (Full-Board):</a:t>
            </a:r>
            <a:r>
              <a:rPr lang="en-GB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 Least chosen (358 bookings), as fewer travellers opt for all-inclusive packages.</a:t>
            </a:r>
          </a:p>
        </p:txBody>
      </p:sp>
    </p:spTree>
    <p:extLst>
      <p:ext uri="{BB962C8B-B14F-4D97-AF65-F5344CB8AC3E}">
        <p14:creationId xmlns:p14="http://schemas.microsoft.com/office/powerpoint/2010/main" val="67260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CB61B-8FB3-22EE-068C-81C7371B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r="14252" b="2570"/>
          <a:stretch/>
        </p:blipFill>
        <p:spPr>
          <a:xfrm>
            <a:off x="19538" y="-38100"/>
            <a:ext cx="18268462" cy="103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4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6747" y="700654"/>
            <a:ext cx="16230600" cy="6695122"/>
          </a:xfrm>
          <a:custGeom>
            <a:avLst/>
            <a:gdLst/>
            <a:ahLst/>
            <a:cxnLst/>
            <a:rect l="l" t="t" r="r" b="b"/>
            <a:pathLst>
              <a:path w="16230600" h="6695122">
                <a:moveTo>
                  <a:pt x="0" y="0"/>
                </a:moveTo>
                <a:lnTo>
                  <a:pt x="16230600" y="0"/>
                </a:lnTo>
                <a:lnTo>
                  <a:pt x="16230600" y="6695123"/>
                </a:lnTo>
                <a:lnTo>
                  <a:pt x="0" y="6695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227" y="304793"/>
            <a:ext cx="8281363" cy="129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-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6485" y="2377526"/>
            <a:ext cx="6963134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Sejal Thakur 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Pratiksha Bhise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9936" y="5010150"/>
            <a:ext cx="5548326" cy="125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Guided By -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9936" y="7059976"/>
            <a:ext cx="7877534" cy="887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Abhishek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Wavhal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790975" y="706558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73" b="-1777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5553" y="338162"/>
            <a:ext cx="8524285" cy="9610677"/>
          </a:xfrm>
          <a:custGeom>
            <a:avLst/>
            <a:gdLst/>
            <a:ahLst/>
            <a:cxnLst/>
            <a:rect l="l" t="t" r="r" b="b"/>
            <a:pathLst>
              <a:path w="8524285" h="9610677">
                <a:moveTo>
                  <a:pt x="0" y="0"/>
                </a:moveTo>
                <a:lnTo>
                  <a:pt x="8524285" y="0"/>
                </a:lnTo>
                <a:lnTo>
                  <a:pt x="8524285" y="9610676"/>
                </a:lnTo>
                <a:lnTo>
                  <a:pt x="0" y="961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47" r="-460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4635" y="552873"/>
            <a:ext cx="8397538" cy="18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Project Summary </a:t>
            </a:r>
          </a:p>
          <a:p>
            <a:pPr algn="l">
              <a:lnSpc>
                <a:spcPts val="7560"/>
              </a:lnSpc>
            </a:pPr>
            <a:endParaRPr lang="en-US" sz="5400" b="1">
              <a:solidFill>
                <a:srgbClr val="EDE8EA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2137" y="2156641"/>
            <a:ext cx="8115300" cy="710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6F6F6"/>
                </a:solidFill>
                <a:latin typeface="Canva Sans"/>
                <a:ea typeface="Canva Sans"/>
                <a:cs typeface="Canva Sans"/>
                <a:sym typeface="Canva Sans"/>
              </a:rPr>
              <a:t>This dataset encompasses booking information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6F6F6"/>
                </a:solidFill>
                <a:latin typeface="Canva Sans"/>
                <a:ea typeface="Canva Sans"/>
                <a:cs typeface="Canva Sans"/>
                <a:sym typeface="Canva Sans"/>
              </a:rPr>
              <a:t> for both city and resort hotels, detailing variables such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6F6F6"/>
                </a:solidFill>
                <a:latin typeface="Canva Sans"/>
                <a:ea typeface="Canva Sans"/>
                <a:cs typeface="Canva Sans"/>
                <a:sym typeface="Canva Sans"/>
              </a:rPr>
              <a:t>as the booking date, the number of adults,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6F6F6"/>
                </a:solidFill>
                <a:latin typeface="Canva Sans"/>
                <a:ea typeface="Canva Sans"/>
                <a:cs typeface="Canva Sans"/>
                <a:sym typeface="Canva Sans"/>
              </a:rPr>
              <a:t>children, and babies, the availability of parking spaces,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6F6F6"/>
                </a:solidFill>
                <a:latin typeface="Canva Sans"/>
                <a:ea typeface="Canva Sans"/>
                <a:cs typeface="Canva Sans"/>
                <a:sym typeface="Canva Sans"/>
              </a:rPr>
              <a:t>and the booking agent, among other attributes.</a:t>
            </a:r>
          </a:p>
          <a:p>
            <a:pPr algn="ctr">
              <a:lnSpc>
                <a:spcPts val="3360"/>
              </a:lnSpc>
            </a:pPr>
            <a:endParaRPr lang="en-US" sz="2400">
              <a:solidFill>
                <a:srgbClr val="F6F6F6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  <a:r>
              <a:rPr lang="en-US" sz="2400" b="1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aim of this project is to explore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analyze the dataset to uncover key factors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that influence hotel bookings.</a:t>
            </a:r>
          </a:p>
          <a:p>
            <a:pPr algn="ctr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Task:</a:t>
            </a:r>
            <a:r>
              <a:rPr lang="en-US" sz="2400" b="1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 and visualize the booking data for the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City Hotel and Resort Hotel to gain insights into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various factors affecting bookings and the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Daily Rate (ADR).</a:t>
            </a:r>
          </a:p>
          <a:p>
            <a:pPr algn="ctr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658" y="234608"/>
            <a:ext cx="4900724" cy="9748730"/>
            <a:chOff x="0" y="0"/>
            <a:chExt cx="618527" cy="123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527" cy="1230400"/>
            </a:xfrm>
            <a:custGeom>
              <a:avLst/>
              <a:gdLst/>
              <a:ahLst/>
              <a:cxnLst/>
              <a:rect l="l" t="t" r="r" b="b"/>
              <a:pathLst>
                <a:path w="618527" h="1230400">
                  <a:moveTo>
                    <a:pt x="0" y="0"/>
                  </a:moveTo>
                  <a:lnTo>
                    <a:pt x="618527" y="0"/>
                  </a:lnTo>
                  <a:lnTo>
                    <a:pt x="618527" y="1230400"/>
                  </a:lnTo>
                  <a:lnTo>
                    <a:pt x="0" y="1230400"/>
                  </a:lnTo>
                  <a:close/>
                </a:path>
              </a:pathLst>
            </a:custGeom>
            <a:blipFill>
              <a:blip r:embed="rId2"/>
              <a:stretch>
                <a:fillRect l="-60235" r="-13815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254918" y="1539517"/>
            <a:ext cx="11161043" cy="857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The given dataset is of Hotel Booking and we have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analyse and explore this dataset to discover important factors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affects the Hotel Booking.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This dataset has 119390 rows and 32 coulumns.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3.The duplicate value count is 31994 rows.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4.There are 4 columns in dataset which is having missing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valuse and those columns are company, agent, country and children.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There are separate columns called adults, children and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babies that show the total number of people who are coming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visit, so instead of different columns will add these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three in one called total_num_people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6.There are separate columns called stays_in_weekend_nights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stays_in_week_nights that show the total stay time people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coming to stay, so instead of different columns will add </a:t>
            </a:r>
          </a:p>
          <a:p>
            <a:pPr algn="just">
              <a:lnSpc>
                <a:spcPts val="3126"/>
              </a:lnSpc>
            </a:pPr>
            <a:r>
              <a:rPr lang="en-US" sz="2461" b="1" spc="86">
                <a:solidFill>
                  <a:srgbClr val="1430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two in one called total_stay</a:t>
            </a:r>
          </a:p>
          <a:p>
            <a:pPr algn="just">
              <a:lnSpc>
                <a:spcPts val="3126"/>
              </a:lnSpc>
            </a:pPr>
            <a:endParaRPr lang="en-US" sz="2461" b="1" spc="86">
              <a:solidFill>
                <a:srgbClr val="1430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73894" y="250215"/>
            <a:ext cx="8397538" cy="74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A15F2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 Overview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08250" y="351536"/>
            <a:ext cx="4894728" cy="16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04"/>
              </a:lnSpc>
              <a:spcBef>
                <a:spcPct val="0"/>
              </a:spcBef>
            </a:pPr>
            <a:r>
              <a:rPr lang="en-US" sz="4788" b="1" dirty="0">
                <a:solidFill>
                  <a:srgbClr val="16204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</a:t>
            </a:r>
            <a:r>
              <a:rPr lang="en-US" sz="4788" b="1" u="none" strike="noStrike" dirty="0">
                <a:solidFill>
                  <a:srgbClr val="16204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Establishments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05728" y="5419715"/>
            <a:ext cx="407150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2000 - 2010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0071" y="6301403"/>
            <a:ext cx="3722813" cy="205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2"/>
              </a:lnSpc>
            </a:pPr>
            <a:r>
              <a:rPr lang="en-US" sz="1655" u="none" strike="noStrike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A presentation is a formal talk, often delivered in front of an audience, aimed at conveying information, persuading others, or sharing insights on a particular topic. Presentations can take various forms, such as verbal speeches, slideshows, demonstrations, or multimedia displays.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08250" y="5419715"/>
            <a:ext cx="407150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2011 - 2018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0773" y="5419715"/>
            <a:ext cx="407150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2019 - 2024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85116" y="6301403"/>
            <a:ext cx="3722813" cy="205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2"/>
              </a:lnSpc>
            </a:pPr>
            <a:r>
              <a:rPr lang="en-US" sz="1655" u="none" strike="noStrike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A presentation is a formal talk, often delivered in front of an audience, aimed at conveying information, persuading others, or sharing insights on a particular topic. Presentations can take various forms, such as verbal speeches, slideshows, demonstrations, or multimedia displays.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4106" y="3138930"/>
            <a:ext cx="8491322" cy="6804204"/>
            <a:chOff x="0" y="0"/>
            <a:chExt cx="1315528" cy="1054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528" cy="1054149"/>
            </a:xfrm>
            <a:custGeom>
              <a:avLst/>
              <a:gdLst/>
              <a:ahLst/>
              <a:cxnLst/>
              <a:rect l="l" t="t" r="r" b="b"/>
              <a:pathLst>
                <a:path w="1315528" h="1054149">
                  <a:moveTo>
                    <a:pt x="0" y="0"/>
                  </a:moveTo>
                  <a:lnTo>
                    <a:pt x="1315528" y="0"/>
                  </a:lnTo>
                  <a:lnTo>
                    <a:pt x="1315528" y="1054149"/>
                  </a:lnTo>
                  <a:lnTo>
                    <a:pt x="0" y="1054149"/>
                  </a:lnTo>
                  <a:close/>
                </a:path>
              </a:pathLst>
            </a:custGeom>
            <a:blipFill>
              <a:blip r:embed="rId2"/>
              <a:stretch>
                <a:fillRect l="-10136" r="-101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905428" y="3138930"/>
            <a:ext cx="8829037" cy="6778964"/>
          </a:xfrm>
          <a:custGeom>
            <a:avLst/>
            <a:gdLst/>
            <a:ahLst/>
            <a:cxnLst/>
            <a:rect l="l" t="t" r="r" b="b"/>
            <a:pathLst>
              <a:path w="8829037" h="6778964">
                <a:moveTo>
                  <a:pt x="0" y="0"/>
                </a:moveTo>
                <a:lnTo>
                  <a:pt x="8829038" y="0"/>
                </a:lnTo>
                <a:lnTo>
                  <a:pt x="8829038" y="6778965"/>
                </a:lnTo>
                <a:lnTo>
                  <a:pt x="0" y="677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056" b="-2797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2131128"/>
            <a:ext cx="8976721" cy="13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3762" b="1">
                <a:solidFill>
                  <a:srgbClr val="FFFC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Resort Hotel</a:t>
            </a:r>
          </a:p>
          <a:p>
            <a:pPr algn="ctr">
              <a:lnSpc>
                <a:spcPts val="5266"/>
              </a:lnSpc>
            </a:pPr>
            <a:endParaRPr lang="en-US" sz="3762" b="1">
              <a:solidFill>
                <a:srgbClr val="FFFCE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57745" y="2131128"/>
            <a:ext cx="8976721" cy="13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3762" b="1">
                <a:solidFill>
                  <a:srgbClr val="FFFC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City Hotel</a:t>
            </a:r>
          </a:p>
          <a:p>
            <a:pPr algn="ctr">
              <a:lnSpc>
                <a:spcPts val="5266"/>
              </a:lnSpc>
            </a:pPr>
            <a:endParaRPr lang="en-US" sz="3762" b="1">
              <a:solidFill>
                <a:srgbClr val="FFFCE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80813" y="2008329"/>
            <a:ext cx="8000527" cy="7456924"/>
          </a:xfrm>
          <a:custGeom>
            <a:avLst/>
            <a:gdLst/>
            <a:ahLst/>
            <a:cxnLst/>
            <a:rect l="l" t="t" r="r" b="b"/>
            <a:pathLst>
              <a:path w="8000527" h="7456924">
                <a:moveTo>
                  <a:pt x="0" y="0"/>
                </a:moveTo>
                <a:lnTo>
                  <a:pt x="8000527" y="0"/>
                </a:lnTo>
                <a:lnTo>
                  <a:pt x="8000527" y="7456924"/>
                </a:lnTo>
                <a:lnTo>
                  <a:pt x="0" y="745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" b="-391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600" y="7081221"/>
            <a:ext cx="2823330" cy="2823330"/>
          </a:xfrm>
          <a:custGeom>
            <a:avLst/>
            <a:gdLst/>
            <a:ahLst/>
            <a:cxnLst/>
            <a:rect l="l" t="t" r="r" b="b"/>
            <a:pathLst>
              <a:path w="2823330" h="2823330">
                <a:moveTo>
                  <a:pt x="0" y="0"/>
                </a:moveTo>
                <a:lnTo>
                  <a:pt x="2823330" y="0"/>
                </a:lnTo>
                <a:lnTo>
                  <a:pt x="2823330" y="2823330"/>
                </a:lnTo>
                <a:lnTo>
                  <a:pt x="0" y="282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0547" y="601330"/>
            <a:ext cx="12023991" cy="172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4297" lvl="1" indent="-547148" algn="l">
              <a:lnSpc>
                <a:spcPts val="4967"/>
              </a:lnSpc>
              <a:buAutoNum type="arabicPeriod"/>
            </a:pPr>
            <a:r>
              <a:rPr lang="en-US" sz="5068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Number of peoples book resort hotel and city hotel?</a:t>
            </a:r>
          </a:p>
          <a:p>
            <a:pPr algn="l">
              <a:lnSpc>
                <a:spcPts val="3563"/>
              </a:lnSpc>
            </a:pPr>
            <a:endParaRPr lang="en-US" sz="5068" b="1">
              <a:solidFill>
                <a:srgbClr val="EDE8EA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781576"/>
            <a:ext cx="7791101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175" lvl="1" indent="-277088" algn="just">
              <a:lnSpc>
                <a:spcPts val="3593"/>
              </a:lnSpc>
              <a:buFont typeface="Arial"/>
              <a:buChar char="•"/>
            </a:pPr>
            <a:r>
              <a:rPr lang="en-US" sz="3600" dirty="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The majority of people, accounting for 60.84%, prefer staying in city hotels, while the remaining 39.16% opt for resort hotels</a:t>
            </a:r>
          </a:p>
          <a:p>
            <a:pPr marL="554175" lvl="1" indent="-277088" algn="just">
              <a:lnSpc>
                <a:spcPts val="3593"/>
              </a:lnSpc>
              <a:buFont typeface="Arial"/>
              <a:buChar char="•"/>
            </a:pPr>
            <a:endParaRPr lang="en-US" sz="3600" dirty="0">
              <a:solidFill>
                <a:srgbClr val="EDE8EA"/>
              </a:solidFill>
              <a:latin typeface="Proxima Nova Light"/>
              <a:ea typeface="Proxima Nova Light"/>
              <a:cs typeface="Proxima Nova Light"/>
              <a:sym typeface="Proxima Nova Light"/>
            </a:endParaRPr>
          </a:p>
          <a:p>
            <a:pPr marL="554175" lvl="1" indent="-277088" algn="just">
              <a:lnSpc>
                <a:spcPts val="3593"/>
              </a:lnSpc>
              <a:buFont typeface="Arial"/>
              <a:buChar char="•"/>
            </a:pPr>
            <a:r>
              <a:rPr lang="en-US" sz="3600" dirty="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Hence we can see according to the analysis that more people prefer the City hotel over the Resort Hotel.</a:t>
            </a:r>
          </a:p>
          <a:p>
            <a:pPr algn="just">
              <a:lnSpc>
                <a:spcPts val="3593"/>
              </a:lnSpc>
            </a:pPr>
            <a:endParaRPr lang="en-US" sz="3600" dirty="0">
              <a:solidFill>
                <a:srgbClr val="EDE8EA"/>
              </a:solidFill>
              <a:latin typeface="Proxima Nova Light"/>
              <a:ea typeface="Proxima Nova Light"/>
              <a:cs typeface="Proxima Nova Light"/>
              <a:sym typeface="Proxima Nov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522433" y="4033090"/>
            <a:ext cx="9554968" cy="5697150"/>
          </a:xfrm>
          <a:custGeom>
            <a:avLst/>
            <a:gdLst/>
            <a:ahLst/>
            <a:cxnLst/>
            <a:rect l="l" t="t" r="r" b="b"/>
            <a:pathLst>
              <a:path w="9554968" h="5697150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24641" y="661885"/>
            <a:ext cx="5352760" cy="2875406"/>
          </a:xfrm>
          <a:custGeom>
            <a:avLst/>
            <a:gdLst/>
            <a:ahLst/>
            <a:cxnLst/>
            <a:rect l="l" t="t" r="r" b="b"/>
            <a:pathLst>
              <a:path w="5352760" h="2875406">
                <a:moveTo>
                  <a:pt x="0" y="0"/>
                </a:moveTo>
                <a:lnTo>
                  <a:pt x="5352760" y="0"/>
                </a:lnTo>
                <a:lnTo>
                  <a:pt x="5352760" y="2875406"/>
                </a:lnTo>
                <a:lnTo>
                  <a:pt x="0" y="287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2669" y="1717425"/>
            <a:ext cx="2377248" cy="2057400"/>
          </a:xfrm>
          <a:custGeom>
            <a:avLst/>
            <a:gdLst/>
            <a:ahLst/>
            <a:cxnLst/>
            <a:rect l="l" t="t" r="r" b="b"/>
            <a:pathLst>
              <a:path w="2377248" h="2057400">
                <a:moveTo>
                  <a:pt x="0" y="0"/>
                </a:moveTo>
                <a:lnTo>
                  <a:pt x="2377248" y="0"/>
                </a:lnTo>
                <a:lnTo>
                  <a:pt x="23772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1072" y="776185"/>
            <a:ext cx="12548845" cy="196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8"/>
              </a:lnSpc>
            </a:pPr>
            <a:r>
              <a:rPr lang="en-US" sz="5600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2. from which country we have getting more bookings?</a:t>
            </a:r>
          </a:p>
          <a:p>
            <a:pPr algn="l">
              <a:lnSpc>
                <a:spcPts val="4410"/>
              </a:lnSpc>
            </a:pPr>
            <a:endParaRPr lang="en-US" sz="5600" b="1">
              <a:solidFill>
                <a:srgbClr val="EDE8EA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2396" y="3192869"/>
            <a:ext cx="7854409" cy="584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•The highest booking is from Portugal (PRT) country 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•Portugal has made the highest number of booking</a:t>
            </a:r>
          </a:p>
          <a:p>
            <a:pPr algn="l">
              <a:lnSpc>
                <a:spcPts val="4175"/>
              </a:lnSpc>
              <a:spcBef>
                <a:spcPct val="0"/>
              </a:spcBef>
            </a:pPr>
            <a:r>
              <a:rPr lang="en-US" sz="2982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 in resort hotels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endParaRPr lang="en-US" sz="2982">
              <a:solidFill>
                <a:srgbClr val="EDE8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Portugal (PRT) leads with 27,453 bookings, highlighting strong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 local demand and the significance of domestic travelers in the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dataset. Hotels could focus on enhancing offerings for this key market.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63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70" y="2156732"/>
            <a:ext cx="10042024" cy="6351580"/>
          </a:xfrm>
          <a:custGeom>
            <a:avLst/>
            <a:gdLst/>
            <a:ahLst/>
            <a:cxnLst/>
            <a:rect l="l" t="t" r="r" b="b"/>
            <a:pathLst>
              <a:path w="10042024" h="6351580">
                <a:moveTo>
                  <a:pt x="0" y="0"/>
                </a:moveTo>
                <a:lnTo>
                  <a:pt x="10042024" y="0"/>
                </a:lnTo>
                <a:lnTo>
                  <a:pt x="10042024" y="6351580"/>
                </a:lnTo>
                <a:lnTo>
                  <a:pt x="0" y="635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14243" y="372140"/>
            <a:ext cx="1546660" cy="1546660"/>
          </a:xfrm>
          <a:custGeom>
            <a:avLst/>
            <a:gdLst/>
            <a:ahLst/>
            <a:cxnLst/>
            <a:rect l="l" t="t" r="r" b="b"/>
            <a:pathLst>
              <a:path w="1546660" h="1546660">
                <a:moveTo>
                  <a:pt x="0" y="0"/>
                </a:moveTo>
                <a:lnTo>
                  <a:pt x="1546660" y="0"/>
                </a:lnTo>
                <a:lnTo>
                  <a:pt x="1546660" y="1546660"/>
                </a:lnTo>
                <a:lnTo>
                  <a:pt x="0" y="154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10578" y="512396"/>
            <a:ext cx="13892388" cy="134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Which year had highest bookings[ City hotels or Resort Hotels 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11241" y="2349426"/>
            <a:ext cx="6604479" cy="25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chart shows that 2016 had the</a:t>
            </a:r>
          </a:p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highest number of bookings for both </a:t>
            </a:r>
          </a:p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City and Resort Hotels</a:t>
            </a:r>
          </a:p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compared to the three years of </a:t>
            </a:r>
          </a:p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hotel booking data.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3994" y="4819515"/>
            <a:ext cx="7978972" cy="450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endParaRPr/>
          </a:p>
          <a:p>
            <a:pPr algn="ctr">
              <a:lnSpc>
                <a:spcPts val="3175"/>
              </a:lnSpc>
            </a:pPr>
            <a:endParaRPr/>
          </a:p>
          <a:p>
            <a:pPr algn="ctr">
              <a:lnSpc>
                <a:spcPts val="3735"/>
              </a:lnSpc>
            </a:pPr>
            <a:r>
              <a:rPr lang="en-US" sz="26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of Booking Data (2015-2017)</a:t>
            </a:r>
          </a:p>
          <a:p>
            <a:pPr algn="ctr">
              <a:lnSpc>
                <a:spcPts val="3315"/>
              </a:lnSpc>
            </a:pPr>
            <a:endParaRPr lang="en-US" sz="266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11328" lvl="1" indent="-255664" algn="ctr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Observation: In 2016, both City and Resort Hotels experienced the highest number of bookings </a:t>
            </a:r>
          </a:p>
          <a:p>
            <a:pPr marL="511328" lvl="1" indent="-255664" algn="ctr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compared to the other two years (2015 and 2017).</a:t>
            </a:r>
          </a:p>
          <a:p>
            <a:pPr marL="511328" lvl="1" indent="-255664" algn="ctr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Implication: The spike in 2016 indicates a notable increase in popularity and demand for hotel</a:t>
            </a:r>
          </a:p>
          <a:p>
            <a:pPr marL="511328" lvl="1" indent="-255664" algn="ctr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bookings during that year.</a:t>
            </a:r>
          </a:p>
          <a:p>
            <a:pPr algn="ctr">
              <a:lnSpc>
                <a:spcPts val="2535"/>
              </a:lnSpc>
            </a:pPr>
            <a:endParaRPr lang="en-US" sz="236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553" y="2122464"/>
            <a:ext cx="7652625" cy="7591007"/>
          </a:xfrm>
          <a:custGeom>
            <a:avLst/>
            <a:gdLst/>
            <a:ahLst/>
            <a:cxnLst/>
            <a:rect l="l" t="t" r="r" b="b"/>
            <a:pathLst>
              <a:path w="7652625" h="7591007">
                <a:moveTo>
                  <a:pt x="0" y="0"/>
                </a:moveTo>
                <a:lnTo>
                  <a:pt x="7652625" y="0"/>
                </a:lnTo>
                <a:lnTo>
                  <a:pt x="7652625" y="7591007"/>
                </a:lnTo>
                <a:lnTo>
                  <a:pt x="0" y="7591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1" b="-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5553" y="477485"/>
            <a:ext cx="16420838" cy="18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5086" b="1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4.from which kind of market we are getting more booking?</a:t>
            </a:r>
          </a:p>
          <a:p>
            <a:pPr algn="l">
              <a:lnSpc>
                <a:spcPts val="4539"/>
              </a:lnSpc>
            </a:pPr>
            <a:endParaRPr lang="en-US" sz="5086" b="1">
              <a:solidFill>
                <a:srgbClr val="EDE8EA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2736896"/>
            <a:ext cx="8506573" cy="584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0"/>
              </a:lnSpc>
              <a:spcBef>
                <a:spcPct val="0"/>
              </a:spcBef>
            </a:pPr>
            <a:r>
              <a:rPr lang="en-US" sz="3493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The majority of bookings were made through the TA/TO (Travel Agents/Tour Operators) channel, </a:t>
            </a:r>
          </a:p>
          <a:p>
            <a:pPr algn="just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accounting for a total of 69,141 bookings.</a:t>
            </a:r>
          </a:p>
          <a:p>
            <a:pPr algn="just">
              <a:lnSpc>
                <a:spcPts val="4890"/>
              </a:lnSpc>
              <a:spcBef>
                <a:spcPct val="0"/>
              </a:spcBef>
            </a:pPr>
            <a:endParaRPr lang="en-US" sz="3693">
              <a:solidFill>
                <a:srgbClr val="EDE8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just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 This highlights the significant reliance on 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intermediaries like travel agents or tour operators in driving hotel bookings.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935</Words>
  <Application>Microsoft Office PowerPoint</Application>
  <PresentationFormat>Custom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Proxima Nova</vt:lpstr>
      <vt:lpstr>Calibri</vt:lpstr>
      <vt:lpstr>Proxima Nova Light</vt:lpstr>
      <vt:lpstr>Canva Sans</vt:lpstr>
      <vt:lpstr>Roboto</vt:lpstr>
      <vt:lpstr>Proxima Nova Bold</vt:lpstr>
      <vt:lpstr>Noto Serif Bold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Simple Hotel Presentation</dc:title>
  <cp:lastModifiedBy>Sejal Thakur</cp:lastModifiedBy>
  <cp:revision>10</cp:revision>
  <dcterms:created xsi:type="dcterms:W3CDTF">2006-08-16T00:00:00Z</dcterms:created>
  <dcterms:modified xsi:type="dcterms:W3CDTF">2025-01-27T09:56:06Z</dcterms:modified>
  <dc:identifier>DAGcpdqT0So</dc:identifier>
</cp:coreProperties>
</file>